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730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2771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08776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13605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32069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04023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81142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7842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8774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823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5937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7576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2745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9682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6531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8068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3513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49B353D-18A8-4ECB-B33C-6581FCB6606E}" type="datetimeFigureOut">
              <a:rPr lang="ru-RU" smtClean="0"/>
              <a:t>04.12.2024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045AA-E95E-4480-92F4-1B2FE928E0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09330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257528-F82D-4D0B-8DB6-76AC09F7F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4602" y="188258"/>
            <a:ext cx="8825658" cy="3629899"/>
          </a:xfrm>
        </p:spPr>
        <p:txBody>
          <a:bodyPr/>
          <a:lstStyle/>
          <a:p>
            <a:pPr algn="ctr"/>
            <a:r>
              <a:rPr lang="ru-RU" sz="4800" dirty="0"/>
              <a:t>Презентация на тему:</a:t>
            </a:r>
            <a:br>
              <a:rPr lang="ru-RU" sz="4400" dirty="0"/>
            </a:br>
            <a:br>
              <a:rPr lang="ru-RU" sz="4400" dirty="0"/>
            </a:br>
            <a:r>
              <a:rPr lang="ru-RU" sz="4400" dirty="0"/>
              <a:t> </a:t>
            </a:r>
            <a:r>
              <a:rPr lang="ru-RU" sz="3600" dirty="0"/>
              <a:t>«Работа социального педагога в учреждениях среднего профессионального образования»</a:t>
            </a:r>
            <a:endParaRPr lang="ru-RU" sz="44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BCA4589-ADF6-4E68-932D-04C710F220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3897" y="4517403"/>
            <a:ext cx="8825658" cy="1246902"/>
          </a:xfrm>
        </p:spPr>
        <p:txBody>
          <a:bodyPr>
            <a:normAutofit/>
          </a:bodyPr>
          <a:lstStyle/>
          <a:p>
            <a:pPr algn="ctr"/>
            <a:r>
              <a:rPr lang="ru-RU" sz="2800" dirty="0"/>
              <a:t>Выполнил студент группы ДРПК-51</a:t>
            </a:r>
          </a:p>
          <a:p>
            <a:pPr algn="ctr"/>
            <a:r>
              <a:rPr lang="ru-RU" sz="2800" dirty="0"/>
              <a:t>Гоголев </a:t>
            </a:r>
            <a:r>
              <a:rPr lang="ru-RU" sz="2800" dirty="0" err="1"/>
              <a:t>виктор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568999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E16621-9BD8-4C45-AEE0-EBF46178B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8. Индивидуальные консультации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C66196-92C8-4230-81A3-6EFB9E6403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889" y="1568824"/>
            <a:ext cx="5324382" cy="2052917"/>
          </a:xfrm>
        </p:spPr>
        <p:txBody>
          <a:bodyPr/>
          <a:lstStyle/>
          <a:p>
            <a:pPr algn="just"/>
            <a:r>
              <a:rPr lang="ru-RU" b="0" i="0" dirty="0">
                <a:solidFill>
                  <a:srgbClr val="F2DDCC"/>
                </a:solidFill>
                <a:effectLst/>
                <a:latin typeface="Century Gothic (Заголовки)"/>
              </a:rPr>
              <a:t>Проведение индивидуальных консультаций с учащимися для выявления и решения личных проблем, поддержка в принятии жизненно важных решений.</a:t>
            </a:r>
          </a:p>
          <a:p>
            <a:pPr algn="just"/>
            <a:endParaRPr lang="ru-RU" dirty="0">
              <a:latin typeface="Century Gothic (Заголовки)"/>
            </a:endParaRPr>
          </a:p>
        </p:txBody>
      </p:sp>
      <p:pic>
        <p:nvPicPr>
          <p:cNvPr id="8194" name="Picture 2" descr="Picture background">
            <a:extLst>
              <a:ext uri="{FF2B5EF4-FFF2-40B4-BE49-F238E27FC236}">
                <a16:creationId xmlns:a16="http://schemas.microsoft.com/office/drawing/2014/main" id="{33875E87-D848-496F-8C9C-38D007183B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7244" y="1568824"/>
            <a:ext cx="5959288" cy="3972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4776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8B984A-182D-49C6-8838-D89EBD8ED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514948" cy="1400530"/>
          </a:xfrm>
        </p:spPr>
        <p:txBody>
          <a:bodyPr/>
          <a:lstStyle/>
          <a:p>
            <a:pPr algn="ctr"/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9. Организация внеклассной деятельности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9B56DD-C4E1-45C0-A776-B6D1BE087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229" y="1430197"/>
            <a:ext cx="10855605" cy="1062317"/>
          </a:xfrm>
        </p:spPr>
        <p:txBody>
          <a:bodyPr/>
          <a:lstStyle/>
          <a:p>
            <a:pPr algn="just"/>
            <a:r>
              <a:rPr lang="ru-RU" b="0" i="0" dirty="0">
                <a:solidFill>
                  <a:srgbClr val="F2DDCC"/>
                </a:solidFill>
                <a:effectLst/>
                <a:latin typeface="Century Gothic (Заголовки)"/>
              </a:rPr>
              <a:t>Участие в организации и проведении мероприятий, направленных на развитие творческих и спортивных способностей студентов, создание возможностей для самореализации.</a:t>
            </a:r>
          </a:p>
          <a:p>
            <a:pPr algn="just"/>
            <a:endParaRPr lang="ru-RU" dirty="0">
              <a:latin typeface="Century Gothic (Заголовки)"/>
            </a:endParaRPr>
          </a:p>
        </p:txBody>
      </p:sp>
      <p:pic>
        <p:nvPicPr>
          <p:cNvPr id="9218" name="Picture 2" descr="Picture background">
            <a:extLst>
              <a:ext uri="{FF2B5EF4-FFF2-40B4-BE49-F238E27FC236}">
                <a16:creationId xmlns:a16="http://schemas.microsoft.com/office/drawing/2014/main" id="{99B8A4DA-84E2-4749-9144-E20DB59AD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2214" y="2492514"/>
            <a:ext cx="5970496" cy="335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Picture background">
            <a:extLst>
              <a:ext uri="{FF2B5EF4-FFF2-40B4-BE49-F238E27FC236}">
                <a16:creationId xmlns:a16="http://schemas.microsoft.com/office/drawing/2014/main" id="{C46E8CD2-41C6-472A-AB7C-D3E539CA0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297" y="2492514"/>
            <a:ext cx="5516797" cy="335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4779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DBF2E2-F595-4D1F-9323-EFD002F8C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10. Сотрудничество с преподавателями и администрацией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683008-2DA7-4371-8DC6-9C2C03EBF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1106" y="1990166"/>
            <a:ext cx="5082989" cy="1882588"/>
          </a:xfrm>
        </p:spPr>
        <p:txBody>
          <a:bodyPr>
            <a:normAutofit/>
          </a:bodyPr>
          <a:lstStyle/>
          <a:p>
            <a:pPr algn="just"/>
            <a:r>
              <a:rPr lang="ru-RU" b="0" i="0" dirty="0">
                <a:solidFill>
                  <a:srgbClr val="F2DDCC"/>
                </a:solidFill>
                <a:effectLst/>
                <a:latin typeface="Century Gothic (Заголовки)"/>
              </a:rPr>
              <a:t>Взаимодействие с педагогическим коллективом и администрацией учебного заведения для создания комплексного подхода к обучению и воспитанию студентов.</a:t>
            </a:r>
          </a:p>
          <a:p>
            <a:pPr algn="just"/>
            <a:endParaRPr lang="ru-RU" dirty="0">
              <a:latin typeface="Century Gothic (Заголовки)"/>
            </a:endParaRPr>
          </a:p>
        </p:txBody>
      </p:sp>
      <p:pic>
        <p:nvPicPr>
          <p:cNvPr id="10242" name="Picture 2" descr="Picture background">
            <a:extLst>
              <a:ext uri="{FF2B5EF4-FFF2-40B4-BE49-F238E27FC236}">
                <a16:creationId xmlns:a16="http://schemas.microsoft.com/office/drawing/2014/main" id="{AAC9886D-4D83-4869-A96A-1291AEBD7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517" y="2088775"/>
            <a:ext cx="6183406" cy="4122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05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FFF3F0-1BA3-4B49-8F8A-C10160C8C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14EA1D-75AE-4A7A-BCF5-611D36A88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7076" y="1532965"/>
            <a:ext cx="9510900" cy="4195481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400" b="0" i="0" dirty="0">
                <a:solidFill>
                  <a:srgbClr val="F2DDCC"/>
                </a:solidFill>
                <a:effectLst/>
                <a:latin typeface="Century Gothic (Заголовки)"/>
              </a:rPr>
              <a:t>Работа социального педагога в учреждениях среднего профессионального образования имеет огромное значение для обеспечения благоприятных условий для обучения и личностного развития студентов. Поддержка подростков в сложный период взросления, профилактика девиантного поведения и развитие социальных навыков — все это играет ключевую роль в формировании гармонично развитой личности и успешной социализации молодежи. Совместные усилия педагогов, родителей и социальной службы помогают создать безопасную и продуктивную образовательную среду, способствующую раскрытию потенциала каждого студента.</a:t>
            </a:r>
            <a:endParaRPr lang="ru-RU" sz="2400" dirty="0">
              <a:latin typeface="Century Gothic (Заголовки)"/>
            </a:endParaRPr>
          </a:p>
        </p:txBody>
      </p:sp>
    </p:spTree>
    <p:extLst>
      <p:ext uri="{BB962C8B-B14F-4D97-AF65-F5344CB8AC3E}">
        <p14:creationId xmlns:p14="http://schemas.microsoft.com/office/powerpoint/2010/main" val="1751366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6A0A87-438F-4174-A72C-E9DCFCCBB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174" y="389965"/>
            <a:ext cx="10395791" cy="1400530"/>
          </a:xfrm>
        </p:spPr>
        <p:txBody>
          <a:bodyPr/>
          <a:lstStyle/>
          <a:p>
            <a:pPr algn="ctr"/>
            <a:r>
              <a:rPr lang="ru-RU" dirty="0">
                <a:latin typeface="Ginto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59E63A-6920-42B7-871F-7A290FF23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246094"/>
            <a:ext cx="10791872" cy="5074024"/>
          </a:xfrm>
        </p:spPr>
        <p:txBody>
          <a:bodyPr wrap="square">
            <a:normAutofit/>
          </a:bodyPr>
          <a:lstStyle/>
          <a:p>
            <a:pPr marL="0" indent="0" algn="just">
              <a:buNone/>
            </a:pPr>
            <a:endParaRPr lang="ru-RU" sz="2400" b="1" i="0" dirty="0">
              <a:solidFill>
                <a:srgbClr val="F2DDCC"/>
              </a:solidFill>
              <a:effectLst/>
              <a:latin typeface="Century Gothic (Заголовки)"/>
            </a:endParaRPr>
          </a:p>
          <a:p>
            <a:pPr marL="0" indent="0" algn="just">
              <a:buNone/>
            </a:pPr>
            <a:r>
              <a:rPr lang="ru-RU" sz="2400" b="0" i="0" dirty="0">
                <a:solidFill>
                  <a:srgbClr val="F2DDCC"/>
                </a:solidFill>
                <a:effectLst/>
                <a:latin typeface="Century Gothic (Заголовки)"/>
              </a:rPr>
              <a:t>	Работа социального педагога в учреждениях среднего профессионального образования (СПО) является важным компонентом в обеспечении благоприятных условий для обучения и личностного развития студентов. Период обучения в СПО совпадает с важным этапом взросления подростков, когда они проходят через половое созревание, могут проявлять бунтарские настроения и подвергаться рискам вовлечения в криминальную деятельность. В таких условиях роль социального педагога становится ключевой в поддержке молодежи и создании безопасной образовательной среды.</a:t>
            </a:r>
          </a:p>
          <a:p>
            <a:pPr algn="just"/>
            <a:endParaRPr lang="ru-RU" dirty="0">
              <a:latin typeface="Century Gothic (Заголовки)"/>
            </a:endParaRPr>
          </a:p>
        </p:txBody>
      </p:sp>
    </p:spTree>
    <p:extLst>
      <p:ext uri="{BB962C8B-B14F-4D97-AF65-F5344CB8AC3E}">
        <p14:creationId xmlns:p14="http://schemas.microsoft.com/office/powerpoint/2010/main" val="3582168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308687-BCFE-4007-B727-545452B5C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1. Психологическая поддержка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5CE5FC-E632-4932-9975-953D1AFC4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3766" y="1736707"/>
            <a:ext cx="5235388" cy="4195481"/>
          </a:xfrm>
        </p:spPr>
        <p:txBody>
          <a:bodyPr>
            <a:normAutofit/>
          </a:bodyPr>
          <a:lstStyle/>
          <a:p>
            <a:pPr algn="just"/>
            <a:r>
              <a:rPr lang="ru-RU" sz="2400" b="0" i="0" dirty="0">
                <a:solidFill>
                  <a:srgbClr val="F2DDCC"/>
                </a:solidFill>
                <a:effectLst/>
                <a:latin typeface="Century Gothic (Заголовки)"/>
              </a:rPr>
              <a:t>Социальный педагог обеспечивает психологическую поддержку студентам, помогает справляться с эмоциональными и психологическими трудностями, связанными с возрастными изменениями и учебной нагрузкой.</a:t>
            </a:r>
          </a:p>
          <a:p>
            <a:pPr algn="just"/>
            <a:endParaRPr lang="ru-RU" sz="2400" dirty="0">
              <a:latin typeface="Century Gothic (Заголовки)"/>
            </a:endParaRPr>
          </a:p>
        </p:txBody>
      </p:sp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012B68F2-63BE-4591-9F1A-723241421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980" y="1664989"/>
            <a:ext cx="59626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331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23ABFB-89E5-4E21-BEFF-078F7DB44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147395" cy="1400530"/>
          </a:xfrm>
        </p:spPr>
        <p:txBody>
          <a:bodyPr/>
          <a:lstStyle/>
          <a:p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2. Профилактика девиантного поведения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83E5CD7-87B0-498A-8509-3651923419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229" y="1649684"/>
            <a:ext cx="5530571" cy="4195481"/>
          </a:xfrm>
        </p:spPr>
        <p:txBody>
          <a:bodyPr/>
          <a:lstStyle/>
          <a:p>
            <a:pPr algn="just"/>
            <a:r>
              <a:rPr lang="ru-RU" sz="2400" b="0" i="0" dirty="0">
                <a:solidFill>
                  <a:srgbClr val="F2DDCC"/>
                </a:solidFill>
                <a:effectLst/>
                <a:latin typeface="Century Gothic (Заголовки)"/>
              </a:rPr>
              <a:t>Работа по предотвращению девиантного поведения включает проведение профилактических мероприятий, направленных на снижение уровня агрессии, алкоголизма, наркомании и правонарушений среди подростков</a:t>
            </a:r>
            <a:r>
              <a:rPr lang="ru-RU" b="0" i="0" dirty="0">
                <a:solidFill>
                  <a:srgbClr val="F2DDCC"/>
                </a:solidFill>
                <a:effectLst/>
                <a:latin typeface="Century Gothic (Заголовки)"/>
              </a:rPr>
              <a:t>.</a:t>
            </a:r>
          </a:p>
          <a:p>
            <a:pPr algn="just"/>
            <a:endParaRPr lang="ru-RU" dirty="0">
              <a:latin typeface="Century Gothic (Заголовки)"/>
            </a:endParaRPr>
          </a:p>
        </p:txBody>
      </p:sp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C123DD36-05F4-4891-90DD-CC55F1500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9808" y="1528481"/>
            <a:ext cx="6210019" cy="4140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956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556019-41B6-49E2-A6E9-D3D29CC9D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373" y="336177"/>
            <a:ext cx="10945254" cy="1400530"/>
          </a:xfrm>
        </p:spPr>
        <p:txBody>
          <a:bodyPr/>
          <a:lstStyle/>
          <a:p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3. Поддержка в период полового созревания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450E25-C8EE-4C6B-A2B8-11FA945BD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5654" y="2200784"/>
            <a:ext cx="5835369" cy="3453447"/>
          </a:xfrm>
        </p:spPr>
        <p:txBody>
          <a:bodyPr>
            <a:normAutofit/>
          </a:bodyPr>
          <a:lstStyle/>
          <a:p>
            <a:pPr algn="just"/>
            <a:r>
              <a:rPr lang="ru-RU" sz="2400" b="0" i="0" dirty="0">
                <a:solidFill>
                  <a:srgbClr val="F2DDCC"/>
                </a:solidFill>
                <a:effectLst/>
                <a:latin typeface="Century Gothic (Заголовки)"/>
              </a:rPr>
              <a:t>Обсуждение тем, связанных с половым созреванием, помощь в понимании и принятии физических и эмоциональных изменений, обучение безопасным и ответственным сексуальным поведением.</a:t>
            </a:r>
          </a:p>
          <a:p>
            <a:pPr algn="just"/>
            <a:endParaRPr lang="ru-RU" dirty="0">
              <a:latin typeface="Century Gothic (Заголовки)"/>
            </a:endParaRPr>
          </a:p>
        </p:txBody>
      </p:sp>
      <p:pic>
        <p:nvPicPr>
          <p:cNvPr id="3074" name="Picture 2" descr="Picture background">
            <a:extLst>
              <a:ext uri="{FF2B5EF4-FFF2-40B4-BE49-F238E27FC236}">
                <a16:creationId xmlns:a16="http://schemas.microsoft.com/office/drawing/2014/main" id="{030C180A-FD43-44D0-BD19-54EF8B24A2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1" r="15882"/>
          <a:stretch/>
        </p:blipFill>
        <p:spPr bwMode="auto">
          <a:xfrm>
            <a:off x="530977" y="1646042"/>
            <a:ext cx="4981665" cy="4169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6863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01B289-9568-414E-BD3E-DA47AFB77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28" y="282389"/>
            <a:ext cx="11312807" cy="1400530"/>
          </a:xfrm>
        </p:spPr>
        <p:txBody>
          <a:bodyPr/>
          <a:lstStyle/>
          <a:p>
            <a:pPr algn="ctr"/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4. Работа с бунтарскими настроениями и протестами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E94E63-3201-4C79-A277-88953ED3B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5342" y="1990166"/>
            <a:ext cx="6176682" cy="2752164"/>
          </a:xfrm>
        </p:spPr>
        <p:txBody>
          <a:bodyPr>
            <a:normAutofit/>
          </a:bodyPr>
          <a:lstStyle/>
          <a:p>
            <a:pPr algn="just"/>
            <a:r>
              <a:rPr lang="ru-RU" sz="2400" b="0" i="0" dirty="0">
                <a:solidFill>
                  <a:srgbClr val="F2DDCC"/>
                </a:solidFill>
                <a:effectLst/>
                <a:latin typeface="Century Gothic (Заголовки)"/>
              </a:rPr>
              <a:t>Социальный педагог учит конструктивным способам выражения эмоций и справляться с внутренними конфликтами. Важной частью является диалог с подростками, уважение их мнений и предоставление возможностей для самовыражения.</a:t>
            </a:r>
          </a:p>
          <a:p>
            <a:pPr algn="just"/>
            <a:endParaRPr lang="ru-RU" sz="2800" dirty="0">
              <a:latin typeface="Century Gothic (Заголовки)"/>
            </a:endParaRPr>
          </a:p>
        </p:txBody>
      </p:sp>
      <p:pic>
        <p:nvPicPr>
          <p:cNvPr id="4098" name="Picture 2" descr="Picture background">
            <a:extLst>
              <a:ext uri="{FF2B5EF4-FFF2-40B4-BE49-F238E27FC236}">
                <a16:creationId xmlns:a16="http://schemas.microsoft.com/office/drawing/2014/main" id="{31E19A26-6634-41F0-BDD5-322FF2C28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82" y="1861670"/>
            <a:ext cx="5369859" cy="3579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7636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2F5459-3791-431D-AAD7-71B6914C4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217" y="228600"/>
            <a:ext cx="11743113" cy="1400530"/>
          </a:xfrm>
        </p:spPr>
        <p:txBody>
          <a:bodyPr/>
          <a:lstStyle/>
          <a:p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5. Профилактика криминальной деятельности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447BF2-B170-4E59-92FA-F1EF67667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217" y="1562950"/>
            <a:ext cx="5207842" cy="2058791"/>
          </a:xfrm>
        </p:spPr>
        <p:txBody>
          <a:bodyPr/>
          <a:lstStyle/>
          <a:p>
            <a:pPr algn="just"/>
            <a:r>
              <a:rPr lang="ru-RU" b="0" i="0" dirty="0">
                <a:solidFill>
                  <a:srgbClr val="F2DDCC"/>
                </a:solidFill>
                <a:effectLst/>
                <a:latin typeface="Century Gothic (Заголовки)"/>
              </a:rPr>
              <a:t>Проведение мероприятий, направленных на предотвращение вовлечения молодежи в криминальные группы, обучение правовым нормам и ответственности за свои поступки.</a:t>
            </a:r>
          </a:p>
          <a:p>
            <a:pPr algn="just"/>
            <a:endParaRPr lang="ru-RU" dirty="0">
              <a:latin typeface="Century Gothic (Заголовки)"/>
            </a:endParaRPr>
          </a:p>
        </p:txBody>
      </p:sp>
      <p:pic>
        <p:nvPicPr>
          <p:cNvPr id="5122" name="Picture 2" descr="Picture background">
            <a:extLst>
              <a:ext uri="{FF2B5EF4-FFF2-40B4-BE49-F238E27FC236}">
                <a16:creationId xmlns:a16="http://schemas.microsoft.com/office/drawing/2014/main" id="{275E53EF-6CFA-4B3A-9927-D886C18EF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562950"/>
            <a:ext cx="5715000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1181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B4737E-BEDD-4B1A-A64B-355A4256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6. Развитие социальных навыков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2A2F3E-1983-47C8-8A33-325EE89B8B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965" y="1553958"/>
            <a:ext cx="5212929" cy="4195481"/>
          </a:xfrm>
        </p:spPr>
        <p:txBody>
          <a:bodyPr>
            <a:normAutofit/>
          </a:bodyPr>
          <a:lstStyle/>
          <a:p>
            <a:pPr algn="just"/>
            <a:r>
              <a:rPr lang="ru-RU" b="0" i="0" dirty="0">
                <a:solidFill>
                  <a:srgbClr val="F2DDCC"/>
                </a:solidFill>
                <a:effectLst/>
                <a:latin typeface="Century Gothic (Заголовки)"/>
              </a:rPr>
              <a:t>Организация тренингов и практических занятий по развитию коммуникативных навыков, работе в команде, разрешению конфликтов и принятию решений.</a:t>
            </a:r>
          </a:p>
          <a:p>
            <a:pPr algn="just"/>
            <a:endParaRPr lang="ru-RU" dirty="0">
              <a:latin typeface="Century Gothic (Заголовки)"/>
            </a:endParaRPr>
          </a:p>
        </p:txBody>
      </p:sp>
      <p:pic>
        <p:nvPicPr>
          <p:cNvPr id="6148" name="Picture 4" descr="Picture background">
            <a:extLst>
              <a:ext uri="{FF2B5EF4-FFF2-40B4-BE49-F238E27FC236}">
                <a16:creationId xmlns:a16="http://schemas.microsoft.com/office/drawing/2014/main" id="{F3920111-D43A-4A40-B1BB-A8675746C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445" y="1553958"/>
            <a:ext cx="6144703" cy="3450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136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4A7A06-1FA1-4BF5-A1F0-7498F0C42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372036"/>
            <a:ext cx="9404723" cy="1400530"/>
          </a:xfrm>
        </p:spPr>
        <p:txBody>
          <a:bodyPr/>
          <a:lstStyle/>
          <a:p>
            <a:pPr algn="ctr"/>
            <a:r>
              <a:rPr lang="ru-RU" b="1" i="0" dirty="0">
                <a:solidFill>
                  <a:srgbClr val="F2DDCC"/>
                </a:solidFill>
                <a:effectLst/>
                <a:latin typeface="Ginto"/>
              </a:rPr>
              <a:t>7. Взаимодействие с родителями</a:t>
            </a:r>
            <a:br>
              <a:rPr lang="ru-RU" b="1" i="0" dirty="0">
                <a:solidFill>
                  <a:srgbClr val="F2DDCC"/>
                </a:solidFill>
                <a:effectLst/>
                <a:latin typeface="Ginto"/>
              </a:rPr>
            </a:b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DE718F-A412-4E94-84D5-D9478B5C2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383" y="1554957"/>
            <a:ext cx="5288523" cy="2021962"/>
          </a:xfrm>
        </p:spPr>
        <p:txBody>
          <a:bodyPr/>
          <a:lstStyle/>
          <a:p>
            <a:pPr algn="just"/>
            <a:r>
              <a:rPr lang="ru-RU" b="0" i="0" dirty="0">
                <a:solidFill>
                  <a:srgbClr val="F2DDCC"/>
                </a:solidFill>
                <a:effectLst/>
                <a:latin typeface="Century Gothic (Заголовки)"/>
              </a:rPr>
              <a:t>Консультирование родителей по вопросам воспитания и поддержки детей, совместная работа над созданием единого подхода к воспитанию и решению возникающих проблем.</a:t>
            </a:r>
          </a:p>
          <a:p>
            <a:pPr algn="just"/>
            <a:endParaRPr lang="ru-RU" dirty="0">
              <a:latin typeface="Century Gothic (Заголовки)"/>
            </a:endParaRPr>
          </a:p>
        </p:txBody>
      </p:sp>
      <p:pic>
        <p:nvPicPr>
          <p:cNvPr id="7170" name="Picture 2" descr="Picture background">
            <a:extLst>
              <a:ext uri="{FF2B5EF4-FFF2-40B4-BE49-F238E27FC236}">
                <a16:creationId xmlns:a16="http://schemas.microsoft.com/office/drawing/2014/main" id="{F9C3BBB3-2EAE-4ECA-911C-7C1573219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316" y="1554956"/>
            <a:ext cx="6162301" cy="4110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8629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</TotalTime>
  <Words>459</Words>
  <Application>Microsoft Office PowerPoint</Application>
  <PresentationFormat>Широкоэкранный</PresentationFormat>
  <Paragraphs>28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Century Gothic</vt:lpstr>
      <vt:lpstr>Century Gothic (Заголовки)</vt:lpstr>
      <vt:lpstr>Ginto</vt:lpstr>
      <vt:lpstr>Wingdings 3</vt:lpstr>
      <vt:lpstr>Ион</vt:lpstr>
      <vt:lpstr>Презентация на тему:   «Работа социального педагога в учреждениях среднего профессионального образования»</vt:lpstr>
      <vt:lpstr>Введение</vt:lpstr>
      <vt:lpstr>1. Психологическая поддержка </vt:lpstr>
      <vt:lpstr>2. Профилактика девиантного поведения </vt:lpstr>
      <vt:lpstr>3. Поддержка в период полового созревания </vt:lpstr>
      <vt:lpstr>4. Работа с бунтарскими настроениями и протестами </vt:lpstr>
      <vt:lpstr>5. Профилактика криминальной деятельности </vt:lpstr>
      <vt:lpstr>6. Развитие социальных навыков </vt:lpstr>
      <vt:lpstr>7. Взаимодействие с родителями </vt:lpstr>
      <vt:lpstr>8. Индивидуальные консультации </vt:lpstr>
      <vt:lpstr>9. Организация внеклассной деятельности </vt:lpstr>
      <vt:lpstr>10. Сотрудничество с преподавателями и администрацией 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Viktor Gogolev</dc:creator>
  <cp:lastModifiedBy>Viktor Gogolev</cp:lastModifiedBy>
  <cp:revision>54</cp:revision>
  <dcterms:created xsi:type="dcterms:W3CDTF">2024-12-04T08:45:13Z</dcterms:created>
  <dcterms:modified xsi:type="dcterms:W3CDTF">2024-12-04T09:21:46Z</dcterms:modified>
</cp:coreProperties>
</file>

<file path=docProps/thumbnail.jpeg>
</file>